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Proxima Nova"/>
      <p:regular r:id="rId22"/>
      <p:bold r:id="rId23"/>
      <p:italic r:id="rId24"/>
      <p:boldItalic r:id="rId25"/>
    </p:embeddedFont>
    <p:embeddedFont>
      <p:font typeface="Proxima Nova Semibold"/>
      <p:regular r:id="rId26"/>
      <p:bold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ProximaNova-regular.fntdata"/><Relationship Id="rId21" Type="http://schemas.openxmlformats.org/officeDocument/2006/relationships/slide" Target="slides/slide15.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roximaNovaSemibold-regular.fntdata"/><Relationship Id="rId25" Type="http://schemas.openxmlformats.org/officeDocument/2006/relationships/font" Target="fonts/ProximaNova-boldItalic.fntdata"/><Relationship Id="rId28" Type="http://schemas.openxmlformats.org/officeDocument/2006/relationships/font" Target="fonts/ProximaNovaSemibold-boldItalic.fntdata"/><Relationship Id="rId27" Type="http://schemas.openxmlformats.org/officeDocument/2006/relationships/font" Target="fonts/ProximaNovaSemibo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9c40d9f9_0_2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9c40d9f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25c90f5da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25c90f5da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5f4b554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25c90f5daf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25c90f5da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4400e736_2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d4400e73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25c90f5da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25c90f5da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b9a3abeb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cb9a3abe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cb9a3abeb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cb9a3ab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25c90f5daf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25c90f5d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hyperlink" Target="mailto:roja.sahoo@research.iiit.ac.i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9.jpg"/><Relationship Id="rId5"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hyperlink" Target="https://arxiv.org/pdf/2111.09734.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 Automated Image Captioning </a:t>
            </a:r>
            <a:endParaRPr sz="6000"/>
          </a:p>
        </p:txBody>
      </p:sp>
      <p:sp>
        <p:nvSpPr>
          <p:cNvPr id="106" name="Google Shape;106;p2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lang="en" sz="2400"/>
              <a:t>y</a:t>
            </a:r>
            <a:r>
              <a:rPr lang="en"/>
              <a:t> Roja Sahoo</a:t>
            </a:r>
            <a:endParaRPr/>
          </a:p>
        </p:txBody>
      </p:sp>
      <p:sp>
        <p:nvSpPr>
          <p:cNvPr id="107" name="Google Shape;107;p25"/>
          <p:cNvSpPr txBox="1"/>
          <p:nvPr>
            <p:ph idx="1" type="subTitle"/>
          </p:nvPr>
        </p:nvSpPr>
        <p:spPr>
          <a:xfrm>
            <a:off x="510450" y="4218373"/>
            <a:ext cx="81231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4"/>
              </a:rPr>
              <a:t>roja.sahoo@research.iiit.ac.in</a:t>
            </a:r>
            <a:endParaRPr sz="1800"/>
          </a:p>
          <a:p>
            <a:pPr indent="0" lvl="0" marL="0" rtl="0" algn="l">
              <a:spcBef>
                <a:spcPts val="0"/>
              </a:spcBef>
              <a:spcAft>
                <a:spcPts val="0"/>
              </a:spcAft>
              <a:buNone/>
            </a:pPr>
            <a:r>
              <a:rPr lang="en" sz="1800"/>
              <a:t>CVIT</a:t>
            </a:r>
            <a:endParaRPr sz="1800"/>
          </a:p>
        </p:txBody>
      </p:sp>
      <p:cxnSp>
        <p:nvCxnSpPr>
          <p:cNvPr id="108" name="Google Shape;108;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idx="4294967295" type="title"/>
          </p:nvPr>
        </p:nvSpPr>
        <p:spPr>
          <a:xfrm>
            <a:off x="311700" y="445025"/>
            <a:ext cx="40845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Results</a:t>
            </a:r>
            <a:endParaRPr sz="3200"/>
          </a:p>
        </p:txBody>
      </p:sp>
      <p:sp>
        <p:nvSpPr>
          <p:cNvPr id="190" name="Google Shape;190;p34"/>
          <p:cNvSpPr txBox="1"/>
          <p:nvPr>
            <p:ph idx="4294967295" type="body"/>
          </p:nvPr>
        </p:nvSpPr>
        <p:spPr>
          <a:xfrm>
            <a:off x="190750" y="1450325"/>
            <a:ext cx="4084500" cy="3156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Conceptual Captions consists of </a:t>
            </a:r>
            <a:r>
              <a:rPr lang="en">
                <a:solidFill>
                  <a:schemeClr val="dk1"/>
                </a:solidFill>
              </a:rPr>
              <a:t>a wider variety of styles than COCO (common objects in context).</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Model successfully identifies uncommon objects even when trained only over COCO.</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914400" rtl="0" algn="l">
              <a:spcBef>
                <a:spcPts val="1600"/>
              </a:spcBef>
              <a:spcAft>
                <a:spcPts val="1600"/>
              </a:spcAft>
              <a:buNone/>
            </a:pPr>
            <a:r>
              <a:t/>
            </a:r>
            <a:endParaRPr>
              <a:solidFill>
                <a:schemeClr val="dk1"/>
              </a:solidFill>
            </a:endParaRPr>
          </a:p>
        </p:txBody>
      </p:sp>
      <p:pic>
        <p:nvPicPr>
          <p:cNvPr id="191" name="Google Shape;191;p34"/>
          <p:cNvPicPr preferRelativeResize="0"/>
          <p:nvPr/>
        </p:nvPicPr>
        <p:blipFill>
          <a:blip r:embed="rId3">
            <a:alphaModFix/>
          </a:blip>
          <a:stretch>
            <a:fillRect/>
          </a:stretch>
        </p:blipFill>
        <p:spPr>
          <a:xfrm>
            <a:off x="4396200" y="961450"/>
            <a:ext cx="4510200" cy="2113000"/>
          </a:xfrm>
          <a:prstGeom prst="rect">
            <a:avLst/>
          </a:prstGeom>
          <a:noFill/>
          <a:ln>
            <a:noFill/>
          </a:ln>
        </p:spPr>
      </p:pic>
      <p:sp>
        <p:nvSpPr>
          <p:cNvPr id="192" name="Google Shape;192;p34"/>
          <p:cNvSpPr txBox="1"/>
          <p:nvPr/>
        </p:nvSpPr>
        <p:spPr>
          <a:xfrm>
            <a:off x="4950025" y="3240900"/>
            <a:ext cx="36600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Proxima Nova"/>
                <a:ea typeface="Proxima Nova"/>
                <a:cs typeface="Proxima Nova"/>
                <a:sym typeface="Proxima Nova"/>
              </a:rPr>
              <a:t>Bilingual Evaluation Understudy Score, or BLEU for short, is a metric for evaluating a generated sentence to a reference sentence.</a:t>
            </a:r>
            <a:endParaRPr sz="1700">
              <a:latin typeface="Proxima Nova"/>
              <a:ea typeface="Proxima Nova"/>
              <a:cs typeface="Proxima Nova"/>
              <a:sym typeface="Proxima Nova"/>
            </a:endParaRPr>
          </a:p>
        </p:txBody>
      </p:sp>
      <p:sp>
        <p:nvSpPr>
          <p:cNvPr id="193" name="Google Shape;193;p34"/>
          <p:cNvSpPr/>
          <p:nvPr/>
        </p:nvSpPr>
        <p:spPr>
          <a:xfrm>
            <a:off x="4275250" y="620775"/>
            <a:ext cx="32100" cy="4192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5"/>
          <p:cNvSpPr/>
          <p:nvPr/>
        </p:nvSpPr>
        <p:spPr>
          <a:xfrm>
            <a:off x="6106500" y="304775"/>
            <a:ext cx="40200" cy="4732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5"/>
          <p:cNvSpPr txBox="1"/>
          <p:nvPr>
            <p:ph type="title"/>
          </p:nvPr>
        </p:nvSpPr>
        <p:spPr>
          <a:xfrm>
            <a:off x="2453700" y="-98000"/>
            <a:ext cx="4084500" cy="10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rPr>
              <a:t>Conceptual Captions</a:t>
            </a:r>
            <a:endParaRPr b="1" sz="2000">
              <a:solidFill>
                <a:schemeClr val="lt1"/>
              </a:solidFill>
            </a:endParaRPr>
          </a:p>
        </p:txBody>
      </p:sp>
      <p:sp>
        <p:nvSpPr>
          <p:cNvPr id="200" name="Google Shape;200;p35"/>
          <p:cNvSpPr txBox="1"/>
          <p:nvPr>
            <p:ph type="title"/>
          </p:nvPr>
        </p:nvSpPr>
        <p:spPr>
          <a:xfrm>
            <a:off x="5692625" y="-48375"/>
            <a:ext cx="4084500" cy="10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COCO</a:t>
            </a:r>
            <a:endParaRPr b="1" sz="2000"/>
          </a:p>
        </p:txBody>
      </p:sp>
      <p:sp>
        <p:nvSpPr>
          <p:cNvPr id="201" name="Google Shape;201;p35"/>
          <p:cNvSpPr txBox="1"/>
          <p:nvPr>
            <p:ph type="title"/>
          </p:nvPr>
        </p:nvSpPr>
        <p:spPr>
          <a:xfrm>
            <a:off x="-706450" y="-124575"/>
            <a:ext cx="4084500" cy="100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rPr>
              <a:t>Image</a:t>
            </a:r>
            <a:endParaRPr b="1" sz="2000">
              <a:solidFill>
                <a:schemeClr val="lt1"/>
              </a:solidFill>
            </a:endParaRPr>
          </a:p>
        </p:txBody>
      </p:sp>
      <p:sp>
        <p:nvSpPr>
          <p:cNvPr id="202" name="Google Shape;202;p35"/>
          <p:cNvSpPr/>
          <p:nvPr/>
        </p:nvSpPr>
        <p:spPr>
          <a:xfrm>
            <a:off x="2885375" y="304775"/>
            <a:ext cx="40200" cy="4732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35"/>
          <p:cNvPicPr preferRelativeResize="0"/>
          <p:nvPr/>
        </p:nvPicPr>
        <p:blipFill>
          <a:blip r:embed="rId3">
            <a:alphaModFix/>
          </a:blip>
          <a:stretch>
            <a:fillRect/>
          </a:stretch>
        </p:blipFill>
        <p:spPr>
          <a:xfrm>
            <a:off x="394225" y="643275"/>
            <a:ext cx="2059475" cy="1372975"/>
          </a:xfrm>
          <a:prstGeom prst="rect">
            <a:avLst/>
          </a:prstGeom>
          <a:noFill/>
          <a:ln>
            <a:noFill/>
          </a:ln>
        </p:spPr>
      </p:pic>
      <p:pic>
        <p:nvPicPr>
          <p:cNvPr id="204" name="Google Shape;204;p35"/>
          <p:cNvPicPr preferRelativeResize="0"/>
          <p:nvPr/>
        </p:nvPicPr>
        <p:blipFill>
          <a:blip r:embed="rId4">
            <a:alphaModFix/>
          </a:blip>
          <a:stretch>
            <a:fillRect/>
          </a:stretch>
        </p:blipFill>
        <p:spPr>
          <a:xfrm>
            <a:off x="288600" y="2112663"/>
            <a:ext cx="2270725" cy="1512325"/>
          </a:xfrm>
          <a:prstGeom prst="rect">
            <a:avLst/>
          </a:prstGeom>
          <a:noFill/>
          <a:ln>
            <a:noFill/>
          </a:ln>
        </p:spPr>
      </p:pic>
      <p:pic>
        <p:nvPicPr>
          <p:cNvPr id="205" name="Google Shape;205;p35"/>
          <p:cNvPicPr preferRelativeResize="0"/>
          <p:nvPr/>
        </p:nvPicPr>
        <p:blipFill>
          <a:blip r:embed="rId5">
            <a:alphaModFix/>
          </a:blip>
          <a:stretch>
            <a:fillRect/>
          </a:stretch>
        </p:blipFill>
        <p:spPr>
          <a:xfrm>
            <a:off x="909135" y="3721400"/>
            <a:ext cx="1029664" cy="1216875"/>
          </a:xfrm>
          <a:prstGeom prst="rect">
            <a:avLst/>
          </a:prstGeom>
          <a:noFill/>
          <a:ln>
            <a:noFill/>
          </a:ln>
        </p:spPr>
      </p:pic>
      <p:sp>
        <p:nvSpPr>
          <p:cNvPr id="206" name="Google Shape;206;p35"/>
          <p:cNvSpPr txBox="1"/>
          <p:nvPr/>
        </p:nvSpPr>
        <p:spPr>
          <a:xfrm>
            <a:off x="3023388" y="1129663"/>
            <a:ext cx="2985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Proxima Nova Semibold"/>
                <a:ea typeface="Proxima Nova Semibold"/>
                <a:cs typeface="Proxima Nova Semibold"/>
                <a:sym typeface="Proxima Nova Semibold"/>
              </a:rPr>
              <a:t>Red apples in the apple tree.</a:t>
            </a:r>
            <a:endParaRPr sz="1800">
              <a:solidFill>
                <a:schemeClr val="lt1"/>
              </a:solidFill>
              <a:latin typeface="Proxima Nova Semibold"/>
              <a:ea typeface="Proxima Nova Semibold"/>
              <a:cs typeface="Proxima Nova Semibold"/>
              <a:sym typeface="Proxima Nova Semibold"/>
            </a:endParaRPr>
          </a:p>
        </p:txBody>
      </p:sp>
      <p:sp>
        <p:nvSpPr>
          <p:cNvPr id="207" name="Google Shape;207;p35"/>
          <p:cNvSpPr txBox="1"/>
          <p:nvPr/>
        </p:nvSpPr>
        <p:spPr>
          <a:xfrm>
            <a:off x="3062686" y="2561025"/>
            <a:ext cx="2906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Proxima Nova Semibold"/>
                <a:ea typeface="Proxima Nova Semibold"/>
                <a:cs typeface="Proxima Nova Semibold"/>
                <a:sym typeface="Proxima Nova Semibold"/>
              </a:rPr>
              <a:t>Group of business people working in the office.</a:t>
            </a:r>
            <a:endParaRPr sz="1800">
              <a:solidFill>
                <a:schemeClr val="lt1"/>
              </a:solidFill>
              <a:latin typeface="Proxima Nova Semibold"/>
              <a:ea typeface="Proxima Nova Semibold"/>
              <a:cs typeface="Proxima Nova Semibold"/>
              <a:sym typeface="Proxima Nova Semibold"/>
            </a:endParaRPr>
          </a:p>
        </p:txBody>
      </p:sp>
      <p:sp>
        <p:nvSpPr>
          <p:cNvPr id="208" name="Google Shape;208;p35"/>
          <p:cNvSpPr txBox="1"/>
          <p:nvPr/>
        </p:nvSpPr>
        <p:spPr>
          <a:xfrm>
            <a:off x="3035988" y="3987775"/>
            <a:ext cx="29601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Proxima Nova Semibold"/>
                <a:ea typeface="Proxima Nova Semibold"/>
                <a:cs typeface="Proxima Nova Semibold"/>
                <a:sym typeface="Proxima Nova Semibold"/>
              </a:rPr>
              <a:t>Person, a student, smiles during a graduation ceremony.</a:t>
            </a:r>
            <a:endParaRPr sz="1800">
              <a:solidFill>
                <a:schemeClr val="lt1"/>
              </a:solidFill>
              <a:latin typeface="Proxima Nova Semibold"/>
              <a:ea typeface="Proxima Nova Semibold"/>
              <a:cs typeface="Proxima Nova Semibold"/>
              <a:sym typeface="Proxima Nova Semibold"/>
            </a:endParaRPr>
          </a:p>
        </p:txBody>
      </p:sp>
      <p:sp>
        <p:nvSpPr>
          <p:cNvPr id="209" name="Google Shape;209;p35"/>
          <p:cNvSpPr txBox="1"/>
          <p:nvPr/>
        </p:nvSpPr>
        <p:spPr>
          <a:xfrm>
            <a:off x="6146688" y="1129663"/>
            <a:ext cx="2985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Proxima Nova Semibold"/>
                <a:ea typeface="Proxima Nova Semibold"/>
                <a:cs typeface="Proxima Nova Semibold"/>
                <a:sym typeface="Proxima Nova Semibold"/>
              </a:rPr>
              <a:t>A tree with a ladder and a red apple tree next to it.</a:t>
            </a:r>
            <a:endParaRPr sz="1800">
              <a:solidFill>
                <a:schemeClr val="dk1"/>
              </a:solidFill>
              <a:latin typeface="Proxima Nova Semibold"/>
              <a:ea typeface="Proxima Nova Semibold"/>
              <a:cs typeface="Proxima Nova Semibold"/>
              <a:sym typeface="Proxima Nova Semibold"/>
            </a:endParaRPr>
          </a:p>
        </p:txBody>
      </p:sp>
      <p:sp>
        <p:nvSpPr>
          <p:cNvPr id="210" name="Google Shape;210;p35"/>
          <p:cNvSpPr txBox="1"/>
          <p:nvPr/>
        </p:nvSpPr>
        <p:spPr>
          <a:xfrm>
            <a:off x="6237311" y="2499375"/>
            <a:ext cx="29067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Proxima Nova Semibold"/>
                <a:ea typeface="Proxima Nova Semibold"/>
                <a:cs typeface="Proxima Nova Semibold"/>
                <a:sym typeface="Proxima Nova Semibold"/>
              </a:rPr>
              <a:t>A group of people sitting around a table with laptops.</a:t>
            </a:r>
            <a:endParaRPr sz="1800">
              <a:solidFill>
                <a:schemeClr val="dk1"/>
              </a:solidFill>
              <a:latin typeface="Proxima Nova Semibold"/>
              <a:ea typeface="Proxima Nova Semibold"/>
              <a:cs typeface="Proxima Nova Semibold"/>
              <a:sym typeface="Proxima Nova Semibold"/>
            </a:endParaRPr>
          </a:p>
        </p:txBody>
      </p:sp>
      <p:sp>
        <p:nvSpPr>
          <p:cNvPr id="211" name="Google Shape;211;p35"/>
          <p:cNvSpPr txBox="1"/>
          <p:nvPr/>
        </p:nvSpPr>
        <p:spPr>
          <a:xfrm>
            <a:off x="6159288" y="3987775"/>
            <a:ext cx="2960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Proxima Nova Semibold"/>
                <a:ea typeface="Proxima Nova Semibold"/>
                <a:cs typeface="Proxima Nova Semibold"/>
                <a:sym typeface="Proxima Nova Semibold"/>
              </a:rPr>
              <a:t>A woman wearing glasses and a shirt and tie.</a:t>
            </a:r>
            <a:endParaRPr sz="1800">
              <a:solidFill>
                <a:schemeClr val="dk1"/>
              </a:solidFill>
              <a:latin typeface="Proxima Nova Semibold"/>
              <a:ea typeface="Proxima Nova Semibold"/>
              <a:cs typeface="Proxima Nova Semibold"/>
              <a:sym typeface="Proxima Nova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idx="4294967295" type="title"/>
          </p:nvPr>
        </p:nvSpPr>
        <p:spPr>
          <a:xfrm>
            <a:off x="4947300" y="241850"/>
            <a:ext cx="3890100" cy="9111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3200"/>
              <a:t>Difficulties Faced</a:t>
            </a:r>
            <a:endParaRPr sz="3600"/>
          </a:p>
        </p:txBody>
      </p:sp>
      <p:pic>
        <p:nvPicPr>
          <p:cNvPr id="217" name="Google Shape;217;p36"/>
          <p:cNvPicPr preferRelativeResize="0"/>
          <p:nvPr/>
        </p:nvPicPr>
        <p:blipFill rotWithShape="1">
          <a:blip r:embed="rId3">
            <a:alphaModFix/>
          </a:blip>
          <a:srcRect b="0" l="20209" r="20209" t="0"/>
          <a:stretch/>
        </p:blipFill>
        <p:spPr>
          <a:xfrm>
            <a:off x="5" y="0"/>
            <a:ext cx="4595545" cy="5143500"/>
          </a:xfrm>
          <a:prstGeom prst="rect">
            <a:avLst/>
          </a:prstGeom>
          <a:noFill/>
          <a:ln>
            <a:noFill/>
          </a:ln>
        </p:spPr>
      </p:pic>
      <p:sp>
        <p:nvSpPr>
          <p:cNvPr id="218" name="Google Shape;218;p36"/>
          <p:cNvSpPr txBox="1"/>
          <p:nvPr/>
        </p:nvSpPr>
        <p:spPr>
          <a:xfrm>
            <a:off x="4909050" y="1499500"/>
            <a:ext cx="3966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Training usually takes a lot of time, this was resolved using doing it only for the mapping and using pretrained models.</a:t>
            </a:r>
            <a:endParaRPr sz="1600">
              <a:latin typeface="Proxima Nova"/>
              <a:ea typeface="Proxima Nova"/>
              <a:cs typeface="Proxima Nova"/>
              <a:sym typeface="Proxima Nova"/>
            </a:endParaRPr>
          </a:p>
          <a:p>
            <a:pPr indent="0" lvl="0" marL="457200" rtl="0" algn="l">
              <a:spcBef>
                <a:spcPts val="0"/>
              </a:spcBef>
              <a:spcAft>
                <a:spcPts val="0"/>
              </a:spcAft>
              <a:buNone/>
            </a:pPr>
            <a:r>
              <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High quality/detailed images took longer to process.</a:t>
            </a:r>
            <a:endParaRPr sz="1600">
              <a:latin typeface="Proxima Nova"/>
              <a:ea typeface="Proxima Nova"/>
              <a:cs typeface="Proxima Nova"/>
              <a:sym typeface="Proxima Nova"/>
            </a:endParaRPr>
          </a:p>
          <a:p>
            <a:pPr indent="0" lvl="0" marL="457200" rtl="0" algn="l">
              <a:spcBef>
                <a:spcPts val="0"/>
              </a:spcBef>
              <a:spcAft>
                <a:spcPts val="0"/>
              </a:spcAft>
              <a:buNone/>
            </a:pPr>
            <a:r>
              <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Sometimes the extrapolation led to blank/simple images being described wrongly.</a:t>
            </a:r>
            <a:endParaRPr sz="16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idx="4294967295" type="title"/>
          </p:nvPr>
        </p:nvSpPr>
        <p:spPr>
          <a:xfrm>
            <a:off x="303625" y="233375"/>
            <a:ext cx="3890100" cy="10323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n" sz="3200"/>
              <a:t>Future Scope</a:t>
            </a:r>
            <a:endParaRPr sz="3600"/>
          </a:p>
        </p:txBody>
      </p:sp>
      <p:pic>
        <p:nvPicPr>
          <p:cNvPr id="224" name="Google Shape;224;p37"/>
          <p:cNvPicPr preferRelativeResize="0"/>
          <p:nvPr/>
        </p:nvPicPr>
        <p:blipFill rotWithShape="1">
          <a:blip r:embed="rId3">
            <a:alphaModFix/>
          </a:blip>
          <a:srcRect b="0" l="0" r="37826" t="0"/>
          <a:stretch/>
        </p:blipFill>
        <p:spPr>
          <a:xfrm>
            <a:off x="4548455" y="0"/>
            <a:ext cx="4595550" cy="5143500"/>
          </a:xfrm>
          <a:prstGeom prst="rect">
            <a:avLst/>
          </a:prstGeom>
          <a:noFill/>
          <a:ln>
            <a:noFill/>
          </a:ln>
        </p:spPr>
      </p:pic>
      <p:sp>
        <p:nvSpPr>
          <p:cNvPr id="225" name="Google Shape;225;p37"/>
          <p:cNvSpPr txBox="1"/>
          <p:nvPr/>
        </p:nvSpPr>
        <p:spPr>
          <a:xfrm>
            <a:off x="338600" y="1180700"/>
            <a:ext cx="3748800" cy="410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Proxima Nova"/>
              <a:buChar char="●"/>
            </a:pPr>
            <a:r>
              <a:rPr b="1" lang="en" sz="1600" u="sng">
                <a:latin typeface="Proxima Nova"/>
                <a:ea typeface="Proxima Nova"/>
                <a:cs typeface="Proxima Nova"/>
                <a:sym typeface="Proxima Nova"/>
              </a:rPr>
              <a:t>Improve Object Detection</a:t>
            </a:r>
            <a:endParaRPr b="1" sz="1600" u="sng">
              <a:latin typeface="Proxima Nova"/>
              <a:ea typeface="Proxima Nova"/>
              <a:cs typeface="Proxima Nova"/>
              <a:sym typeface="Proxima Nova"/>
            </a:endParaRPr>
          </a:p>
          <a:p>
            <a:pPr indent="0" lvl="0" marL="457200" rtl="0" algn="l">
              <a:spcBef>
                <a:spcPts val="0"/>
              </a:spcBef>
              <a:spcAft>
                <a:spcPts val="0"/>
              </a:spcAft>
              <a:buNone/>
            </a:pPr>
            <a:r>
              <a:rPr lang="en" sz="1500">
                <a:latin typeface="Proxima Nova"/>
                <a:ea typeface="Proxima Nova"/>
                <a:cs typeface="Proxima Nova"/>
                <a:sym typeface="Proxima Nova"/>
              </a:rPr>
              <a:t>CLIP struggles with slightly complex tasks such as counting the number of objects in an image, predicting how far an object is from the camera (no sense of depth perception) and telling differences between similar objects.</a:t>
            </a:r>
            <a:endParaRPr sz="1500">
              <a:latin typeface="Proxima Nova"/>
              <a:ea typeface="Proxima Nova"/>
              <a:cs typeface="Proxima Nova"/>
              <a:sym typeface="Proxima Nova"/>
            </a:endParaRPr>
          </a:p>
          <a:p>
            <a:pPr indent="0" lvl="0" marL="457200" rtl="0" algn="l">
              <a:spcBef>
                <a:spcPts val="0"/>
              </a:spcBef>
              <a:spcAft>
                <a:spcPts val="0"/>
              </a:spcAft>
              <a:buNone/>
            </a:pPr>
            <a:r>
              <a:t/>
            </a:r>
            <a:endParaRPr sz="1600">
              <a:latin typeface="Proxima Nova"/>
              <a:ea typeface="Proxima Nova"/>
              <a:cs typeface="Proxima Nova"/>
              <a:sym typeface="Proxima Nova"/>
            </a:endParaRPr>
          </a:p>
          <a:p>
            <a:pPr indent="0" lvl="0" marL="457200" rtl="0" algn="l">
              <a:spcBef>
                <a:spcPts val="0"/>
              </a:spcBef>
              <a:spcAft>
                <a:spcPts val="0"/>
              </a:spcAft>
              <a:buNone/>
            </a:pPr>
            <a:r>
              <a:rPr b="1" lang="en" sz="1600" u="sng">
                <a:latin typeface="Proxima Nova"/>
                <a:ea typeface="Proxima Nova"/>
                <a:cs typeface="Proxima Nova"/>
                <a:sym typeface="Proxima Nova"/>
              </a:rPr>
              <a:t>3D Translation</a:t>
            </a:r>
            <a:endParaRPr b="1" sz="1600" u="sng">
              <a:latin typeface="Proxima Nova"/>
              <a:ea typeface="Proxima Nova"/>
              <a:cs typeface="Proxima Nova"/>
              <a:sym typeface="Proxima Nova"/>
            </a:endParaRPr>
          </a:p>
          <a:p>
            <a:pPr indent="-323850" lvl="0" marL="457200" rtl="0" algn="l">
              <a:spcBef>
                <a:spcPts val="0"/>
              </a:spcBef>
              <a:spcAft>
                <a:spcPts val="0"/>
              </a:spcAft>
              <a:buSzPts val="1500"/>
              <a:buFont typeface="Proxima Nova"/>
              <a:buChar char="●"/>
            </a:pPr>
            <a:r>
              <a:rPr lang="en" sz="1500">
                <a:latin typeface="Proxima Nova"/>
                <a:ea typeface="Proxima Nova"/>
                <a:cs typeface="Proxima Nova"/>
                <a:sym typeface="Proxima Nova"/>
              </a:rPr>
              <a:t>Can be modified to perform other challenging tasks, such as visual question answering or image to 3D translation.</a:t>
            </a:r>
            <a:endParaRPr sz="1500">
              <a:latin typeface="Proxima Nova"/>
              <a:ea typeface="Proxima Nova"/>
              <a:cs typeface="Proxima Nova"/>
              <a:sym typeface="Proxima Nova"/>
            </a:endParaRPr>
          </a:p>
          <a:p>
            <a:pPr indent="0" lvl="0" marL="0" rtl="0" algn="l">
              <a:spcBef>
                <a:spcPts val="0"/>
              </a:spcBef>
              <a:spcAft>
                <a:spcPts val="0"/>
              </a:spcAft>
              <a:buNone/>
            </a:pPr>
            <a:r>
              <a:t/>
            </a:r>
            <a:endParaRPr sz="1500">
              <a:latin typeface="Proxima Nova"/>
              <a:ea typeface="Proxima Nova"/>
              <a:cs typeface="Proxima Nova"/>
              <a:sym typeface="Proxima Nova"/>
            </a:endParaRPr>
          </a:p>
          <a:p>
            <a:pPr indent="0" lvl="0" marL="0" rtl="0" algn="l">
              <a:spcBef>
                <a:spcPts val="0"/>
              </a:spcBef>
              <a:spcAft>
                <a:spcPts val="0"/>
              </a:spcAft>
              <a:buNone/>
            </a:pPr>
            <a:r>
              <a:t/>
            </a:r>
            <a:endParaRPr i="1" sz="900">
              <a:latin typeface="Proxima Nova"/>
              <a:ea typeface="Proxima Nova"/>
              <a:cs typeface="Proxima Nova"/>
              <a:sym typeface="Proxima Nova"/>
            </a:endParaRPr>
          </a:p>
          <a:p>
            <a:pPr indent="0" lvl="0" marL="0" rtl="0" algn="l">
              <a:spcBef>
                <a:spcPts val="0"/>
              </a:spcBef>
              <a:spcAft>
                <a:spcPts val="0"/>
              </a:spcAft>
              <a:buNone/>
            </a:pPr>
            <a:r>
              <a:rPr i="1" lang="en" sz="900">
                <a:latin typeface="Proxima Nova"/>
                <a:ea typeface="Proxima Nova"/>
                <a:cs typeface="Proxima Nova"/>
                <a:sym typeface="Proxima Nova"/>
              </a:rPr>
              <a:t>Paper Referred: </a:t>
            </a:r>
            <a:r>
              <a:rPr i="1" lang="en" sz="900" u="sng">
                <a:solidFill>
                  <a:schemeClr val="hlink"/>
                </a:solidFill>
                <a:latin typeface="Proxima Nova"/>
                <a:ea typeface="Proxima Nova"/>
                <a:cs typeface="Proxima Nova"/>
                <a:sym typeface="Proxima Nova"/>
                <a:hlinkClick r:id="rId4"/>
              </a:rPr>
              <a:t>https://arxiv.org/pdf/2111.09734.pdf</a:t>
            </a:r>
            <a:endParaRPr i="1" sz="900">
              <a:latin typeface="Proxima Nova"/>
              <a:ea typeface="Proxima Nova"/>
              <a:cs typeface="Proxima Nova"/>
              <a:sym typeface="Proxima Nova"/>
            </a:endParaRPr>
          </a:p>
          <a:p>
            <a:pPr indent="0" lvl="0" marL="0" rtl="0" algn="l">
              <a:spcBef>
                <a:spcPts val="0"/>
              </a:spcBef>
              <a:spcAft>
                <a:spcPts val="0"/>
              </a:spcAft>
              <a:buNone/>
            </a:pPr>
            <a:r>
              <a:t/>
            </a:r>
            <a:endParaRPr i="1" sz="9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p:txBody>
      </p:sp>
      <p:sp>
        <p:nvSpPr>
          <p:cNvPr id="231" name="Google Shape;231;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dk1"/>
              </a:buClr>
              <a:buSzPts val="1500"/>
              <a:buChar char="●"/>
            </a:pPr>
            <a:r>
              <a:rPr b="1" lang="en" sz="1500" u="sng">
                <a:solidFill>
                  <a:schemeClr val="dk1"/>
                </a:solidFill>
              </a:rPr>
              <a:t>Help the Visually Impaired</a:t>
            </a:r>
            <a:endParaRPr b="1" sz="1500" u="sng">
              <a:solidFill>
                <a:schemeClr val="dk1"/>
              </a:solidFill>
            </a:endParaRPr>
          </a:p>
          <a:p>
            <a:pPr indent="0" lvl="0" marL="457200" rtl="0" algn="l">
              <a:lnSpc>
                <a:spcPct val="100000"/>
              </a:lnSpc>
              <a:spcBef>
                <a:spcPts val="0"/>
              </a:spcBef>
              <a:spcAft>
                <a:spcPts val="0"/>
              </a:spcAft>
              <a:buNone/>
            </a:pPr>
            <a:r>
              <a:rPr lang="en" sz="1400">
                <a:solidFill>
                  <a:schemeClr val="dk1"/>
                </a:solidFill>
              </a:rPr>
              <a:t>Would serve as a huge help for visually impaired people. Lots of applications can be developed in that space.</a:t>
            </a:r>
            <a:endParaRPr sz="1400">
              <a:solidFill>
                <a:schemeClr val="dk1"/>
              </a:solidFill>
            </a:endParaRPr>
          </a:p>
          <a:p>
            <a:pPr indent="0" lvl="0" marL="457200" rtl="0" algn="l">
              <a:lnSpc>
                <a:spcPct val="100000"/>
              </a:lnSpc>
              <a:spcBef>
                <a:spcPts val="0"/>
              </a:spcBef>
              <a:spcAft>
                <a:spcPts val="0"/>
              </a:spcAft>
              <a:buNone/>
            </a:pPr>
            <a:r>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b="1" lang="en" sz="1500" u="sng">
                <a:solidFill>
                  <a:schemeClr val="dk1"/>
                </a:solidFill>
              </a:rPr>
              <a:t>Social Media</a:t>
            </a:r>
            <a:endParaRPr b="1" sz="1500" u="sng">
              <a:solidFill>
                <a:schemeClr val="dk1"/>
              </a:solidFill>
            </a:endParaRPr>
          </a:p>
          <a:p>
            <a:pPr indent="0" lvl="0" marL="457200" rtl="0" algn="l">
              <a:lnSpc>
                <a:spcPct val="100000"/>
              </a:lnSpc>
              <a:spcBef>
                <a:spcPts val="0"/>
              </a:spcBef>
              <a:spcAft>
                <a:spcPts val="0"/>
              </a:spcAft>
              <a:buNone/>
            </a:pPr>
            <a:r>
              <a:rPr lang="en" sz="1400">
                <a:solidFill>
                  <a:schemeClr val="dk1"/>
                </a:solidFill>
              </a:rPr>
              <a:t>Commonly used in social media platforms to improve user experience and engagement. Adding relevant captions to images makes them more searchable and improves content discovery.</a:t>
            </a:r>
            <a:endParaRPr sz="1400">
              <a:solidFill>
                <a:schemeClr val="dk1"/>
              </a:solidFill>
            </a:endParaRPr>
          </a:p>
          <a:p>
            <a:pPr indent="0" lvl="0" marL="457200" rtl="0" algn="l">
              <a:lnSpc>
                <a:spcPct val="100000"/>
              </a:lnSpc>
              <a:spcBef>
                <a:spcPts val="0"/>
              </a:spcBef>
              <a:spcAft>
                <a:spcPts val="0"/>
              </a:spcAft>
              <a:buNone/>
            </a:pPr>
            <a:r>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b="1" lang="en" sz="1500" u="sng">
                <a:solidFill>
                  <a:schemeClr val="dk1"/>
                </a:solidFill>
              </a:rPr>
              <a:t>Marketing and Advertisements</a:t>
            </a:r>
            <a:endParaRPr b="1" sz="1500" u="sng">
              <a:solidFill>
                <a:schemeClr val="dk1"/>
              </a:solidFill>
            </a:endParaRPr>
          </a:p>
          <a:p>
            <a:pPr indent="0" lvl="0" marL="457200" rtl="0" algn="l">
              <a:lnSpc>
                <a:spcPct val="100000"/>
              </a:lnSpc>
              <a:spcBef>
                <a:spcPts val="0"/>
              </a:spcBef>
              <a:spcAft>
                <a:spcPts val="0"/>
              </a:spcAft>
              <a:buNone/>
            </a:pPr>
            <a:r>
              <a:rPr lang="en" sz="1400">
                <a:solidFill>
                  <a:schemeClr val="dk1"/>
                </a:solidFill>
              </a:rPr>
              <a:t>It can be employed in generating captions for marketing materials, advertisements, or storytelling purposes</a:t>
            </a:r>
            <a:endParaRPr sz="1400">
              <a:solidFill>
                <a:schemeClr val="dk1"/>
              </a:solidFill>
            </a:endParaRPr>
          </a:p>
          <a:p>
            <a:pPr indent="0" lvl="0" marL="457200" rtl="0" algn="l">
              <a:lnSpc>
                <a:spcPct val="100000"/>
              </a:lnSpc>
              <a:spcBef>
                <a:spcPts val="0"/>
              </a:spcBef>
              <a:spcAft>
                <a:spcPts val="0"/>
              </a:spcAft>
              <a:buNone/>
            </a:pPr>
            <a:r>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b="1" lang="en" sz="1500" u="sng">
                <a:solidFill>
                  <a:schemeClr val="dk1"/>
                </a:solidFill>
              </a:rPr>
              <a:t>Content Moderation </a:t>
            </a:r>
            <a:endParaRPr b="1" sz="1500" u="sng">
              <a:solidFill>
                <a:schemeClr val="dk1"/>
              </a:solidFill>
            </a:endParaRPr>
          </a:p>
          <a:p>
            <a:pPr indent="0" lvl="0" marL="457200" rtl="0" algn="l">
              <a:lnSpc>
                <a:spcPct val="100000"/>
              </a:lnSpc>
              <a:spcBef>
                <a:spcPts val="0"/>
              </a:spcBef>
              <a:spcAft>
                <a:spcPts val="0"/>
              </a:spcAft>
              <a:buNone/>
            </a:pPr>
            <a:r>
              <a:rPr lang="en" sz="1500">
                <a:solidFill>
                  <a:schemeClr val="dk1"/>
                </a:solidFill>
              </a:rPr>
              <a:t>This can be useful in applications such as content moderation, image recognition, visual surveillance, and object detection, where understanding the visual context is crucial.</a:t>
            </a:r>
            <a:endParaRPr sz="1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ph type="title"/>
          </p:nvPr>
        </p:nvSpPr>
        <p:spPr>
          <a:xfrm>
            <a:off x="311700" y="991475"/>
            <a:ext cx="8520600" cy="19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700"/>
              <a:t>Thank You</a:t>
            </a:r>
            <a:endParaRPr sz="13700"/>
          </a:p>
        </p:txBody>
      </p:sp>
      <p:sp>
        <p:nvSpPr>
          <p:cNvPr id="237" name="Google Shape;237;p39"/>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What is automated image captioning?</a:t>
            </a:r>
            <a:endParaRPr sz="3600"/>
          </a:p>
        </p:txBody>
      </p:sp>
      <p:sp>
        <p:nvSpPr>
          <p:cNvPr id="114" name="Google Shape;114;p26"/>
          <p:cNvSpPr txBox="1"/>
          <p:nvPr>
            <p:ph idx="1" type="body"/>
          </p:nvPr>
        </p:nvSpPr>
        <p:spPr>
          <a:xfrm>
            <a:off x="6390275" y="2460575"/>
            <a:ext cx="2131200" cy="957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400"/>
              <a:t>This is an image of two red apples.</a:t>
            </a:r>
            <a:endParaRPr b="1" sz="2400"/>
          </a:p>
        </p:txBody>
      </p:sp>
      <p:pic>
        <p:nvPicPr>
          <p:cNvPr id="115" name="Google Shape;115;p26"/>
          <p:cNvPicPr preferRelativeResize="0"/>
          <p:nvPr/>
        </p:nvPicPr>
        <p:blipFill>
          <a:blip r:embed="rId3">
            <a:alphaModFix/>
          </a:blip>
          <a:stretch>
            <a:fillRect/>
          </a:stretch>
        </p:blipFill>
        <p:spPr>
          <a:xfrm>
            <a:off x="620000" y="2105800"/>
            <a:ext cx="2184776" cy="1667150"/>
          </a:xfrm>
          <a:prstGeom prst="rect">
            <a:avLst/>
          </a:prstGeom>
          <a:noFill/>
          <a:ln>
            <a:noFill/>
          </a:ln>
        </p:spPr>
      </p:pic>
      <p:pic>
        <p:nvPicPr>
          <p:cNvPr id="116" name="Google Shape;116;p26"/>
          <p:cNvPicPr preferRelativeResize="0"/>
          <p:nvPr/>
        </p:nvPicPr>
        <p:blipFill>
          <a:blip r:embed="rId4">
            <a:alphaModFix/>
          </a:blip>
          <a:stretch>
            <a:fillRect/>
          </a:stretch>
        </p:blipFill>
        <p:spPr>
          <a:xfrm>
            <a:off x="3569400" y="1936800"/>
            <a:ext cx="2005175" cy="2005175"/>
          </a:xfrm>
          <a:prstGeom prst="rect">
            <a:avLst/>
          </a:prstGeom>
          <a:noFill/>
          <a:ln>
            <a:noFill/>
          </a:ln>
        </p:spPr>
      </p:pic>
      <p:cxnSp>
        <p:nvCxnSpPr>
          <p:cNvPr id="117" name="Google Shape;117;p26"/>
          <p:cNvCxnSpPr>
            <a:stCxn id="115" idx="3"/>
            <a:endCxn id="116" idx="1"/>
          </p:cNvCxnSpPr>
          <p:nvPr/>
        </p:nvCxnSpPr>
        <p:spPr>
          <a:xfrm>
            <a:off x="2804776" y="2939375"/>
            <a:ext cx="764700" cy="0"/>
          </a:xfrm>
          <a:prstGeom prst="straightConnector1">
            <a:avLst/>
          </a:prstGeom>
          <a:noFill/>
          <a:ln cap="flat" cmpd="sng" w="9525">
            <a:solidFill>
              <a:schemeClr val="dk2"/>
            </a:solidFill>
            <a:prstDash val="solid"/>
            <a:round/>
            <a:headEnd len="med" w="med" type="none"/>
            <a:tailEnd len="med" w="med" type="triangle"/>
          </a:ln>
        </p:spPr>
      </p:cxnSp>
      <p:cxnSp>
        <p:nvCxnSpPr>
          <p:cNvPr id="118" name="Google Shape;118;p26"/>
          <p:cNvCxnSpPr>
            <a:stCxn id="116" idx="3"/>
            <a:endCxn id="114" idx="1"/>
          </p:cNvCxnSpPr>
          <p:nvPr/>
        </p:nvCxnSpPr>
        <p:spPr>
          <a:xfrm>
            <a:off x="5574575" y="2939387"/>
            <a:ext cx="815700" cy="0"/>
          </a:xfrm>
          <a:prstGeom prst="straightConnector1">
            <a:avLst/>
          </a:prstGeom>
          <a:noFill/>
          <a:ln cap="flat" cmpd="sng" w="9525">
            <a:solidFill>
              <a:schemeClr val="dk2"/>
            </a:solidFill>
            <a:prstDash val="solid"/>
            <a:round/>
            <a:headEnd len="med" w="med" type="none"/>
            <a:tailEnd len="med" w="med" type="triangle"/>
          </a:ln>
        </p:spPr>
      </p:cxnSp>
      <p:sp>
        <p:nvSpPr>
          <p:cNvPr id="119" name="Google Shape;119;p26"/>
          <p:cNvSpPr txBox="1"/>
          <p:nvPr>
            <p:ph idx="1" type="body"/>
          </p:nvPr>
        </p:nvSpPr>
        <p:spPr>
          <a:xfrm>
            <a:off x="620000" y="1533100"/>
            <a:ext cx="213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400">
                <a:solidFill>
                  <a:schemeClr val="dk1"/>
                </a:solidFill>
              </a:rPr>
              <a:t>i/p</a:t>
            </a:r>
            <a:endParaRPr b="1" sz="2400">
              <a:solidFill>
                <a:schemeClr val="dk1"/>
              </a:solidFill>
            </a:endParaRPr>
          </a:p>
        </p:txBody>
      </p:sp>
      <p:sp>
        <p:nvSpPr>
          <p:cNvPr id="120" name="Google Shape;120;p26"/>
          <p:cNvSpPr txBox="1"/>
          <p:nvPr>
            <p:ph idx="1" type="body"/>
          </p:nvPr>
        </p:nvSpPr>
        <p:spPr>
          <a:xfrm>
            <a:off x="6173875" y="1533100"/>
            <a:ext cx="213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400">
                <a:solidFill>
                  <a:schemeClr val="dk1"/>
                </a:solidFill>
              </a:rPr>
              <a:t>o/p</a:t>
            </a:r>
            <a:endParaRPr b="1" sz="2400">
              <a:solidFill>
                <a:schemeClr val="dk1"/>
              </a:solidFill>
            </a:endParaRPr>
          </a:p>
        </p:txBody>
      </p:sp>
      <p:sp>
        <p:nvSpPr>
          <p:cNvPr id="121" name="Google Shape;121;p26"/>
          <p:cNvSpPr txBox="1"/>
          <p:nvPr>
            <p:ph idx="1" type="body"/>
          </p:nvPr>
        </p:nvSpPr>
        <p:spPr>
          <a:xfrm>
            <a:off x="620000" y="4168550"/>
            <a:ext cx="772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5373A"/>
                </a:solidFill>
                <a:highlight>
                  <a:srgbClr val="FFFFFF"/>
                </a:highlight>
              </a:rPr>
              <a:t>It is the ability of a machine to generate a natural description of an image.</a:t>
            </a:r>
            <a:endParaRPr>
              <a:solidFill>
                <a:srgbClr val="35373A"/>
              </a:solidFill>
              <a:highlight>
                <a:srgbClr val="FFFFFF"/>
              </a:highlight>
            </a:endParaRPr>
          </a:p>
          <a:p>
            <a:pPr indent="0" lvl="0" marL="0" rtl="0" algn="ctr">
              <a:spcBef>
                <a:spcPts val="1600"/>
              </a:spcBef>
              <a:spcAft>
                <a:spcPts val="0"/>
              </a:spcAft>
              <a:buNone/>
            </a:pPr>
            <a:r>
              <a:t/>
            </a:r>
            <a:endParaRPr>
              <a:solidFill>
                <a:srgbClr val="35373A"/>
              </a:solidFill>
              <a:highlight>
                <a:srgbClr val="FFFFFF"/>
              </a:highlight>
            </a:endParaRPr>
          </a:p>
          <a:p>
            <a:pPr indent="0" lvl="0" marL="0" rtl="0" algn="ctr">
              <a:spcBef>
                <a:spcPts val="1600"/>
              </a:spcBef>
              <a:spcAft>
                <a:spcPts val="1600"/>
              </a:spcAft>
              <a:buNone/>
            </a:pPr>
            <a:r>
              <a:t/>
            </a:r>
            <a:endParaRPr>
              <a:solidFill>
                <a:srgbClr val="35373A"/>
              </a:solidFill>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7"/>
          <p:cNvSpPr txBox="1"/>
          <p:nvPr>
            <p:ph type="title"/>
          </p:nvPr>
        </p:nvSpPr>
        <p:spPr>
          <a:xfrm>
            <a:off x="265500" y="2731350"/>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Used pretrained  models to classify and describe an image</a:t>
            </a:r>
            <a:endParaRPr/>
          </a:p>
        </p:txBody>
      </p:sp>
      <p:sp>
        <p:nvSpPr>
          <p:cNvPr id="127" name="Google Shape;127;p2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latin typeface="Proxima Nova Semibold"/>
                <a:ea typeface="Proxima Nova Semibold"/>
                <a:cs typeface="Proxima Nova Semibold"/>
                <a:sym typeface="Proxima Nova Semibold"/>
              </a:rPr>
              <a:t>CLIP</a:t>
            </a:r>
            <a:endParaRPr sz="5000">
              <a:latin typeface="Proxima Nova Semibold"/>
              <a:ea typeface="Proxima Nova Semibold"/>
              <a:cs typeface="Proxima Nova Semibold"/>
              <a:sym typeface="Proxima Nova Semibold"/>
            </a:endParaRPr>
          </a:p>
          <a:p>
            <a:pPr indent="0" lvl="0" marL="0" rtl="0" algn="ctr">
              <a:spcBef>
                <a:spcPts val="1600"/>
              </a:spcBef>
              <a:spcAft>
                <a:spcPts val="0"/>
              </a:spcAft>
              <a:buNone/>
            </a:pPr>
            <a:r>
              <a:rPr lang="en" sz="5000">
                <a:latin typeface="Proxima Nova Semibold"/>
                <a:ea typeface="Proxima Nova Semibold"/>
                <a:cs typeface="Proxima Nova Semibold"/>
                <a:sym typeface="Proxima Nova Semibold"/>
              </a:rPr>
              <a:t>&amp;</a:t>
            </a:r>
            <a:endParaRPr sz="5000">
              <a:latin typeface="Proxima Nova Semibold"/>
              <a:ea typeface="Proxima Nova Semibold"/>
              <a:cs typeface="Proxima Nova Semibold"/>
              <a:sym typeface="Proxima Nova Semibold"/>
            </a:endParaRPr>
          </a:p>
          <a:p>
            <a:pPr indent="0" lvl="0" marL="0" rtl="0" algn="ctr">
              <a:spcBef>
                <a:spcPts val="1600"/>
              </a:spcBef>
              <a:spcAft>
                <a:spcPts val="1600"/>
              </a:spcAft>
              <a:buNone/>
            </a:pPr>
            <a:r>
              <a:rPr lang="en" sz="5000">
                <a:latin typeface="Proxima Nova Semibold"/>
                <a:ea typeface="Proxima Nova Semibold"/>
                <a:cs typeface="Proxima Nova Semibold"/>
                <a:sym typeface="Proxima Nova Semibold"/>
              </a:rPr>
              <a:t>GPT2</a:t>
            </a:r>
            <a:endParaRPr sz="5000">
              <a:latin typeface="Proxima Nova Semibold"/>
              <a:ea typeface="Proxima Nova Semibold"/>
              <a:cs typeface="Proxima Nova Semibold"/>
              <a:sym typeface="Proxima Nova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Why CLIP?</a:t>
            </a:r>
            <a:endParaRPr sz="3600"/>
          </a:p>
        </p:txBody>
      </p:sp>
      <p:sp>
        <p:nvSpPr>
          <p:cNvPr id="133" name="Google Shape;133;p28"/>
          <p:cNvSpPr txBox="1"/>
          <p:nvPr>
            <p:ph idx="1" type="body"/>
          </p:nvPr>
        </p:nvSpPr>
        <p:spPr>
          <a:xfrm>
            <a:off x="311700" y="1167775"/>
            <a:ext cx="8520600" cy="3172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CLIP by OpenAI,  links images to text by encoding both types of data into one similar representation where they can be compared.</a:t>
            </a:r>
            <a:endParaRPr sz="2000"/>
          </a:p>
          <a:p>
            <a:pPr indent="0" lvl="0" marL="457200" rtl="0" algn="l">
              <a:spcBef>
                <a:spcPts val="1600"/>
              </a:spcBef>
              <a:spcAft>
                <a:spcPts val="1600"/>
              </a:spcAft>
              <a:buNone/>
            </a:pPr>
            <a:r>
              <a:t/>
            </a:r>
            <a:endParaRPr sz="2000"/>
          </a:p>
        </p:txBody>
      </p:sp>
      <p:pic>
        <p:nvPicPr>
          <p:cNvPr id="134" name="Google Shape;134;p28"/>
          <p:cNvPicPr preferRelativeResize="0"/>
          <p:nvPr/>
        </p:nvPicPr>
        <p:blipFill>
          <a:blip r:embed="rId3">
            <a:alphaModFix/>
          </a:blip>
          <a:stretch>
            <a:fillRect/>
          </a:stretch>
        </p:blipFill>
        <p:spPr>
          <a:xfrm>
            <a:off x="2189700" y="2063525"/>
            <a:ext cx="4538849" cy="2865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9"/>
          <p:cNvSpPr txBox="1"/>
          <p:nvPr/>
        </p:nvSpPr>
        <p:spPr>
          <a:xfrm>
            <a:off x="279150" y="330525"/>
            <a:ext cx="8585700" cy="38859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35373A"/>
              </a:buClr>
              <a:buSzPts val="2200"/>
              <a:buFont typeface="Proxima Nova"/>
              <a:buChar char="●"/>
            </a:pPr>
            <a:r>
              <a:rPr lang="en" sz="2200">
                <a:solidFill>
                  <a:srgbClr val="35373A"/>
                </a:solidFill>
                <a:latin typeface="Proxima Nova"/>
                <a:ea typeface="Proxima Nova"/>
                <a:cs typeface="Proxima Nova"/>
                <a:sym typeface="Proxima Nova"/>
              </a:rPr>
              <a:t>4 times more efficient at zero-shot ImageNet accuracy when compared to other methods</a:t>
            </a:r>
            <a:endParaRPr sz="2200">
              <a:solidFill>
                <a:srgbClr val="35373A"/>
              </a:solidFill>
              <a:latin typeface="Proxima Nova"/>
              <a:ea typeface="Proxima Nova"/>
              <a:cs typeface="Proxima Nova"/>
              <a:sym typeface="Proxima Nova"/>
            </a:endParaRPr>
          </a:p>
          <a:p>
            <a:pPr indent="0" lvl="0" marL="457200" rtl="0" algn="ctr">
              <a:lnSpc>
                <a:spcPct val="115000"/>
              </a:lnSpc>
              <a:spcBef>
                <a:spcPts val="1600"/>
              </a:spcBef>
              <a:spcAft>
                <a:spcPts val="0"/>
              </a:spcAft>
              <a:buNone/>
            </a:pPr>
            <a:r>
              <a:t/>
            </a:r>
            <a:endParaRPr sz="2200">
              <a:solidFill>
                <a:srgbClr val="35373A"/>
              </a:solidFill>
              <a:latin typeface="Proxima Nova"/>
              <a:ea typeface="Proxima Nova"/>
              <a:cs typeface="Proxima Nova"/>
              <a:sym typeface="Proxima Nova"/>
            </a:endParaRPr>
          </a:p>
          <a:p>
            <a:pPr indent="0" lvl="0" marL="457200" rtl="0" algn="ctr">
              <a:lnSpc>
                <a:spcPct val="115000"/>
              </a:lnSpc>
              <a:spcBef>
                <a:spcPts val="1600"/>
              </a:spcBef>
              <a:spcAft>
                <a:spcPts val="0"/>
              </a:spcAft>
              <a:buNone/>
            </a:pPr>
            <a:r>
              <a:t/>
            </a:r>
            <a:endParaRPr sz="2200">
              <a:solidFill>
                <a:srgbClr val="35373A"/>
              </a:solidFill>
              <a:latin typeface="Proxima Nova"/>
              <a:ea typeface="Proxima Nova"/>
              <a:cs typeface="Proxima Nova"/>
              <a:sym typeface="Proxima Nova"/>
            </a:endParaRPr>
          </a:p>
          <a:p>
            <a:pPr indent="0" lvl="0" marL="457200" rtl="0" algn="ctr">
              <a:lnSpc>
                <a:spcPct val="115000"/>
              </a:lnSpc>
              <a:spcBef>
                <a:spcPts val="1600"/>
              </a:spcBef>
              <a:spcAft>
                <a:spcPts val="0"/>
              </a:spcAft>
              <a:buNone/>
            </a:pPr>
            <a:r>
              <a:t/>
            </a:r>
            <a:endParaRPr sz="2200">
              <a:solidFill>
                <a:srgbClr val="35373A"/>
              </a:solidFill>
              <a:latin typeface="Proxima Nova"/>
              <a:ea typeface="Proxima Nova"/>
              <a:cs typeface="Proxima Nova"/>
              <a:sym typeface="Proxima Nova"/>
            </a:endParaRPr>
          </a:p>
          <a:p>
            <a:pPr indent="0" lvl="0" marL="457200" rtl="0" algn="ctr">
              <a:lnSpc>
                <a:spcPct val="115000"/>
              </a:lnSpc>
              <a:spcBef>
                <a:spcPts val="1600"/>
              </a:spcBef>
              <a:spcAft>
                <a:spcPts val="0"/>
              </a:spcAft>
              <a:buNone/>
            </a:pPr>
            <a:r>
              <a:t/>
            </a:r>
            <a:endParaRPr sz="2200">
              <a:solidFill>
                <a:srgbClr val="35373A"/>
              </a:solidFill>
              <a:latin typeface="Proxima Nova"/>
              <a:ea typeface="Proxima Nova"/>
              <a:cs typeface="Proxima Nova"/>
              <a:sym typeface="Proxima Nova"/>
            </a:endParaRPr>
          </a:p>
          <a:p>
            <a:pPr indent="0" lvl="0" marL="0" rtl="0" algn="ctr">
              <a:lnSpc>
                <a:spcPct val="115000"/>
              </a:lnSpc>
              <a:spcBef>
                <a:spcPts val="1600"/>
              </a:spcBef>
              <a:spcAft>
                <a:spcPts val="1600"/>
              </a:spcAft>
              <a:buNone/>
            </a:pPr>
            <a:r>
              <a:t/>
            </a:r>
            <a:endParaRPr sz="2200">
              <a:solidFill>
                <a:srgbClr val="35373A"/>
              </a:solidFill>
              <a:latin typeface="Proxima Nova"/>
              <a:ea typeface="Proxima Nova"/>
              <a:cs typeface="Proxima Nova"/>
              <a:sym typeface="Proxima Nova"/>
            </a:endParaRPr>
          </a:p>
        </p:txBody>
      </p:sp>
      <p:pic>
        <p:nvPicPr>
          <p:cNvPr id="140" name="Google Shape;140;p29"/>
          <p:cNvPicPr preferRelativeResize="0"/>
          <p:nvPr/>
        </p:nvPicPr>
        <p:blipFill>
          <a:blip r:embed="rId3">
            <a:alphaModFix/>
          </a:blip>
          <a:stretch>
            <a:fillRect/>
          </a:stretch>
        </p:blipFill>
        <p:spPr>
          <a:xfrm>
            <a:off x="698250" y="1954650"/>
            <a:ext cx="7747499" cy="1534875"/>
          </a:xfrm>
          <a:prstGeom prst="rect">
            <a:avLst/>
          </a:prstGeom>
          <a:noFill/>
          <a:ln>
            <a:noFill/>
          </a:ln>
        </p:spPr>
      </p:pic>
      <p:sp>
        <p:nvSpPr>
          <p:cNvPr id="141" name="Google Shape;141;p29"/>
          <p:cNvSpPr txBox="1"/>
          <p:nvPr/>
        </p:nvSpPr>
        <p:spPr>
          <a:xfrm>
            <a:off x="139650" y="3910025"/>
            <a:ext cx="8864700" cy="91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2200">
                <a:solidFill>
                  <a:srgbClr val="35373A"/>
                </a:solidFill>
                <a:latin typeface="Proxima Nova"/>
                <a:ea typeface="Proxima Nova"/>
                <a:cs typeface="Proxima Nova"/>
                <a:sym typeface="Proxima Nova"/>
              </a:rPr>
              <a:t>However it only identifies objects in the image, so we still need to generate such a text that could potentially describe the image</a:t>
            </a:r>
            <a:endParaRPr sz="2200">
              <a:solidFill>
                <a:srgbClr val="35373A"/>
              </a:solidFill>
              <a:latin typeface="Proxima Nova"/>
              <a:ea typeface="Proxima Nova"/>
              <a:cs typeface="Proxima Nova"/>
              <a:sym typeface="Proxima Nova"/>
            </a:endParaRPr>
          </a:p>
        </p:txBody>
      </p:sp>
      <p:sp>
        <p:nvSpPr>
          <p:cNvPr id="142" name="Google Shape;142;p29"/>
          <p:cNvSpPr txBox="1"/>
          <p:nvPr/>
        </p:nvSpPr>
        <p:spPr>
          <a:xfrm>
            <a:off x="698250" y="1554450"/>
            <a:ext cx="80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Dataset   Other Model Accuracy                                  CLIP Accuracy</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GPT2</a:t>
            </a:r>
            <a:endParaRPr sz="3600"/>
          </a:p>
        </p:txBody>
      </p:sp>
      <p:sp>
        <p:nvSpPr>
          <p:cNvPr id="148" name="Google Shape;148;p30"/>
          <p:cNvSpPr txBox="1"/>
          <p:nvPr>
            <p:ph idx="1" type="body"/>
          </p:nvPr>
        </p:nvSpPr>
        <p:spPr>
          <a:xfrm>
            <a:off x="311700" y="1167775"/>
            <a:ext cx="8520600" cy="317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The task of describing the actions in an image, can be performed by a language model like GPT-2.</a:t>
            </a:r>
            <a:endParaRPr sz="2200"/>
          </a:p>
          <a:p>
            <a:pPr indent="-368300" lvl="0" marL="457200" rtl="0" algn="l">
              <a:spcBef>
                <a:spcPts val="0"/>
              </a:spcBef>
              <a:spcAft>
                <a:spcPts val="0"/>
              </a:spcAft>
              <a:buSzPts val="2200"/>
              <a:buChar char="●"/>
            </a:pPr>
            <a:r>
              <a:rPr lang="en" sz="2200"/>
              <a:t>We employ GPT-2 to generate the caption given the prefix embeddings by CLIP.</a:t>
            </a:r>
            <a:endParaRPr sz="22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149" name="Google Shape;149;p30"/>
          <p:cNvPicPr preferRelativeResize="0"/>
          <p:nvPr/>
        </p:nvPicPr>
        <p:blipFill>
          <a:blip r:embed="rId3">
            <a:alphaModFix/>
          </a:blip>
          <a:stretch>
            <a:fillRect/>
          </a:stretch>
        </p:blipFill>
        <p:spPr>
          <a:xfrm>
            <a:off x="1517848" y="2841800"/>
            <a:ext cx="5568550" cy="1947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1"/>
          <p:cNvSpPr txBox="1"/>
          <p:nvPr>
            <p:ph type="title"/>
          </p:nvPr>
        </p:nvSpPr>
        <p:spPr>
          <a:xfrm>
            <a:off x="208075" y="-137075"/>
            <a:ext cx="5797500" cy="163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Implementation Steps</a:t>
            </a:r>
            <a:endParaRPr sz="4300"/>
          </a:p>
        </p:txBody>
      </p:sp>
      <p:sp>
        <p:nvSpPr>
          <p:cNvPr id="155" name="Google Shape;155;p31"/>
          <p:cNvSpPr/>
          <p:nvPr/>
        </p:nvSpPr>
        <p:spPr>
          <a:xfrm>
            <a:off x="2184750" y="1168975"/>
            <a:ext cx="2120400" cy="1185000"/>
          </a:xfrm>
          <a:prstGeom prst="roundRect">
            <a:avLst>
              <a:gd fmla="val 16667" name="adj"/>
            </a:avLst>
          </a:prstGeom>
          <a:gradFill>
            <a:gsLst>
              <a:gs pos="0">
                <a:schemeClr val="lt1"/>
              </a:gs>
              <a:gs pos="50000">
                <a:srgbClr val="F3F3F3"/>
              </a:gs>
              <a:gs pos="100000">
                <a:srgbClr val="EFEFEF"/>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1. </a:t>
            </a:r>
            <a:r>
              <a:rPr lang="en">
                <a:latin typeface="Proxima Nova"/>
                <a:ea typeface="Proxima Nova"/>
                <a:cs typeface="Proxima Nova"/>
                <a:sym typeface="Proxima Nova"/>
              </a:rPr>
              <a:t>Load the required transformers, ML models and python libraries.</a:t>
            </a:r>
            <a:endParaRPr>
              <a:latin typeface="Proxima Nova"/>
              <a:ea typeface="Proxima Nova"/>
              <a:cs typeface="Proxima Nova"/>
              <a:sym typeface="Proxima Nova"/>
            </a:endParaRPr>
          </a:p>
        </p:txBody>
      </p:sp>
      <p:sp>
        <p:nvSpPr>
          <p:cNvPr id="156" name="Google Shape;156;p31"/>
          <p:cNvSpPr/>
          <p:nvPr/>
        </p:nvSpPr>
        <p:spPr>
          <a:xfrm>
            <a:off x="2184750" y="3635150"/>
            <a:ext cx="2120400" cy="1185000"/>
          </a:xfrm>
          <a:prstGeom prst="roundRect">
            <a:avLst>
              <a:gd fmla="val 16667" name="adj"/>
            </a:avLst>
          </a:prstGeom>
          <a:gradFill>
            <a:gsLst>
              <a:gs pos="0">
                <a:schemeClr val="lt1"/>
              </a:gs>
              <a:gs pos="50000">
                <a:srgbClr val="F3F3F3"/>
              </a:gs>
              <a:gs pos="100000">
                <a:srgbClr val="EFEFEF"/>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5.</a:t>
            </a:r>
            <a:r>
              <a:rPr lang="en">
                <a:latin typeface="Proxima Nova"/>
                <a:ea typeface="Proxima Nova"/>
                <a:cs typeface="Proxima Nova"/>
                <a:sym typeface="Proxima Nova"/>
              </a:rPr>
              <a:t>Load model </a:t>
            </a:r>
            <a:r>
              <a:rPr lang="en">
                <a:latin typeface="Proxima Nova"/>
                <a:ea typeface="Proxima Nova"/>
                <a:cs typeface="Proxima Nova"/>
                <a:sym typeface="Proxima Nova"/>
              </a:rPr>
              <a:t>weights</a:t>
            </a:r>
            <a:r>
              <a:rPr lang="en">
                <a:latin typeface="Proxima Nova"/>
                <a:ea typeface="Proxima Nova"/>
                <a:cs typeface="Proxima Nova"/>
                <a:sym typeface="Proxima Nova"/>
              </a:rPr>
              <a:t> and upload your image.</a:t>
            </a:r>
            <a:endParaRPr>
              <a:latin typeface="Proxima Nova"/>
              <a:ea typeface="Proxima Nova"/>
              <a:cs typeface="Proxima Nova"/>
              <a:sym typeface="Proxima Nova"/>
            </a:endParaRPr>
          </a:p>
        </p:txBody>
      </p:sp>
      <p:sp>
        <p:nvSpPr>
          <p:cNvPr id="157" name="Google Shape;157;p31"/>
          <p:cNvSpPr/>
          <p:nvPr/>
        </p:nvSpPr>
        <p:spPr>
          <a:xfrm>
            <a:off x="4779175" y="3635150"/>
            <a:ext cx="2120400" cy="1185000"/>
          </a:xfrm>
          <a:prstGeom prst="roundRect">
            <a:avLst>
              <a:gd fmla="val 16667" name="adj"/>
            </a:avLst>
          </a:prstGeom>
          <a:gradFill>
            <a:gsLst>
              <a:gs pos="0">
                <a:schemeClr val="lt1"/>
              </a:gs>
              <a:gs pos="50000">
                <a:srgbClr val="F3F3F3"/>
              </a:gs>
              <a:gs pos="100000">
                <a:srgbClr val="EFEFEF"/>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4.</a:t>
            </a:r>
            <a:r>
              <a:rPr lang="en">
                <a:latin typeface="Proxima Nova"/>
                <a:ea typeface="Proxima Nova"/>
                <a:cs typeface="Proxima Nova"/>
                <a:sym typeface="Proxima Nova"/>
              </a:rPr>
              <a:t>Choose pretrained model on COCO or conceptual captions</a:t>
            </a:r>
            <a:endParaRPr>
              <a:latin typeface="Proxima Nova"/>
              <a:ea typeface="Proxima Nova"/>
              <a:cs typeface="Proxima Nova"/>
              <a:sym typeface="Proxima Nova"/>
            </a:endParaRPr>
          </a:p>
        </p:txBody>
      </p:sp>
      <p:sp>
        <p:nvSpPr>
          <p:cNvPr id="158" name="Google Shape;158;p31"/>
          <p:cNvSpPr/>
          <p:nvPr/>
        </p:nvSpPr>
        <p:spPr>
          <a:xfrm>
            <a:off x="4779175" y="1168975"/>
            <a:ext cx="2120400" cy="1185000"/>
          </a:xfrm>
          <a:prstGeom prst="roundRect">
            <a:avLst>
              <a:gd fmla="val 16667" name="adj"/>
            </a:avLst>
          </a:prstGeom>
          <a:gradFill>
            <a:gsLst>
              <a:gs pos="0">
                <a:schemeClr val="lt1"/>
              </a:gs>
              <a:gs pos="50000">
                <a:srgbClr val="F3F3F3"/>
              </a:gs>
              <a:gs pos="100000">
                <a:srgbClr val="EFEFEF"/>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2.</a:t>
            </a:r>
            <a:r>
              <a:rPr lang="en">
                <a:latin typeface="Proxima Nova"/>
                <a:ea typeface="Proxima Nova"/>
                <a:cs typeface="Proxima Nova"/>
                <a:sym typeface="Proxima Nova"/>
              </a:rPr>
              <a:t>Define classes for CLIP and GPT2+MLP, and fix hyperparameters.</a:t>
            </a:r>
            <a:endParaRPr>
              <a:latin typeface="Proxima Nova"/>
              <a:ea typeface="Proxima Nova"/>
              <a:cs typeface="Proxima Nova"/>
              <a:sym typeface="Proxima Nova"/>
            </a:endParaRPr>
          </a:p>
        </p:txBody>
      </p:sp>
      <p:sp>
        <p:nvSpPr>
          <p:cNvPr id="159" name="Google Shape;159;p31"/>
          <p:cNvSpPr/>
          <p:nvPr/>
        </p:nvSpPr>
        <p:spPr>
          <a:xfrm>
            <a:off x="6820375" y="2402075"/>
            <a:ext cx="2199900" cy="1185000"/>
          </a:xfrm>
          <a:prstGeom prst="roundRect">
            <a:avLst>
              <a:gd fmla="val 16667" name="adj"/>
            </a:avLst>
          </a:prstGeom>
          <a:gradFill>
            <a:gsLst>
              <a:gs pos="0">
                <a:schemeClr val="lt1"/>
              </a:gs>
              <a:gs pos="50000">
                <a:srgbClr val="F3F3F3"/>
              </a:gs>
              <a:gs pos="100000">
                <a:srgbClr val="EFEFEF"/>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3.</a:t>
            </a:r>
            <a:r>
              <a:rPr lang="en">
                <a:latin typeface="Proxima Nova"/>
                <a:ea typeface="Proxima Nova"/>
                <a:cs typeface="Proxima Nova"/>
                <a:sym typeface="Proxima Nova"/>
              </a:rPr>
              <a:t>Define generate_caption function, which uses our supermodel(CLIP+GPT2)</a:t>
            </a:r>
            <a:endParaRPr>
              <a:latin typeface="Proxima Nova"/>
              <a:ea typeface="Proxima Nova"/>
              <a:cs typeface="Proxima Nova"/>
              <a:sym typeface="Proxima Nova"/>
            </a:endParaRPr>
          </a:p>
        </p:txBody>
      </p:sp>
      <p:sp>
        <p:nvSpPr>
          <p:cNvPr id="160" name="Google Shape;160;p31"/>
          <p:cNvSpPr/>
          <p:nvPr/>
        </p:nvSpPr>
        <p:spPr>
          <a:xfrm>
            <a:off x="64350" y="2402050"/>
            <a:ext cx="2120400" cy="1185000"/>
          </a:xfrm>
          <a:prstGeom prst="roundRect">
            <a:avLst>
              <a:gd fmla="val 16667" name="adj"/>
            </a:avLst>
          </a:prstGeom>
          <a:gradFill>
            <a:gsLst>
              <a:gs pos="0">
                <a:schemeClr val="lt1"/>
              </a:gs>
              <a:gs pos="50000">
                <a:srgbClr val="F3F3F3"/>
              </a:gs>
              <a:gs pos="100000">
                <a:srgbClr val="EFEFEF"/>
              </a:gs>
            </a:gsLst>
            <a:path path="circle">
              <a:fillToRect b="50%" l="50%" r="50%" t="50%"/>
            </a:path>
            <a:tileRect/>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6.</a:t>
            </a:r>
            <a:r>
              <a:rPr lang="en">
                <a:latin typeface="Proxima Nova"/>
                <a:ea typeface="Proxima Nova"/>
                <a:cs typeface="Proxima Nova"/>
                <a:sym typeface="Proxima Nova"/>
              </a:rPr>
              <a:t>Display generated caption</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4" name="Shape 164"/>
        <p:cNvGrpSpPr/>
        <p:nvPr/>
      </p:nvGrpSpPr>
      <p:grpSpPr>
        <a:xfrm>
          <a:off x="0" y="0"/>
          <a:ext cx="0" cy="0"/>
          <a:chOff x="0" y="0"/>
          <a:chExt cx="0" cy="0"/>
        </a:xfrm>
      </p:grpSpPr>
      <p:sp>
        <p:nvSpPr>
          <p:cNvPr id="165" name="Google Shape;165;p32"/>
          <p:cNvSpPr txBox="1"/>
          <p:nvPr>
            <p:ph type="title"/>
          </p:nvPr>
        </p:nvSpPr>
        <p:spPr>
          <a:xfrm>
            <a:off x="394500" y="324750"/>
            <a:ext cx="4045200" cy="57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generate_caption</a:t>
            </a:r>
            <a:endParaRPr sz="3500"/>
          </a:p>
        </p:txBody>
      </p:sp>
      <p:sp>
        <p:nvSpPr>
          <p:cNvPr id="166" name="Google Shape;166;p32"/>
          <p:cNvSpPr txBox="1"/>
          <p:nvPr>
            <p:ph idx="2" type="body"/>
          </p:nvPr>
        </p:nvSpPr>
        <p:spPr>
          <a:xfrm>
            <a:off x="4939500" y="105475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B</a:t>
            </a:r>
            <a:r>
              <a:rPr lang="en"/>
              <a:t>eam search is a heuristic search algorithm that explores a graph by expanding the most promising node in a limited set.</a:t>
            </a:r>
            <a:endParaRPr/>
          </a:p>
          <a:p>
            <a:pPr indent="-342900" lvl="0" marL="457200" rtl="0" algn="l">
              <a:spcBef>
                <a:spcPts val="1600"/>
              </a:spcBef>
              <a:spcAft>
                <a:spcPts val="1600"/>
              </a:spcAft>
              <a:buSzPts val="1800"/>
              <a:buChar char="●"/>
            </a:pPr>
            <a:r>
              <a:rPr lang="en"/>
              <a:t>What we get is a list of possible captions from the best one.</a:t>
            </a:r>
            <a:endParaRPr/>
          </a:p>
        </p:txBody>
      </p:sp>
      <p:sp>
        <p:nvSpPr>
          <p:cNvPr id="167" name="Google Shape;167;p32"/>
          <p:cNvSpPr txBox="1"/>
          <p:nvPr>
            <p:ph type="title"/>
          </p:nvPr>
        </p:nvSpPr>
        <p:spPr>
          <a:xfrm>
            <a:off x="4835400" y="345300"/>
            <a:ext cx="4045200" cy="53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solidFill>
                  <a:schemeClr val="lt1"/>
                </a:solidFill>
              </a:rPr>
              <a:t>generate_beam</a:t>
            </a:r>
            <a:endParaRPr sz="3500">
              <a:solidFill>
                <a:schemeClr val="lt1"/>
              </a:solidFill>
            </a:endParaRPr>
          </a:p>
        </p:txBody>
      </p:sp>
      <p:sp>
        <p:nvSpPr>
          <p:cNvPr id="168" name="Google Shape;168;p32"/>
          <p:cNvSpPr txBox="1"/>
          <p:nvPr>
            <p:ph idx="2" type="body"/>
          </p:nvPr>
        </p:nvSpPr>
        <p:spPr>
          <a:xfrm>
            <a:off x="346125" y="94995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This is the main function that generates the captions.</a:t>
            </a:r>
            <a:endParaRPr>
              <a:solidFill>
                <a:schemeClr val="dk1"/>
              </a:solidFill>
            </a:endParaRPr>
          </a:p>
          <a:p>
            <a:pPr indent="-342900" lvl="0" marL="457200" rtl="0" algn="l">
              <a:spcBef>
                <a:spcPts val="1600"/>
              </a:spcBef>
              <a:spcAft>
                <a:spcPts val="1600"/>
              </a:spcAft>
              <a:buClr>
                <a:schemeClr val="dk1"/>
              </a:buClr>
              <a:buSzPts val="1800"/>
              <a:buChar char="●"/>
            </a:pPr>
            <a:r>
              <a:rPr lang="en">
                <a:solidFill>
                  <a:schemeClr val="dk1"/>
                </a:solidFill>
              </a:rPr>
              <a:t>It weighs the best </a:t>
            </a:r>
            <a:r>
              <a:rPr lang="en">
                <a:solidFill>
                  <a:schemeClr val="dk1"/>
                </a:solidFill>
              </a:rPr>
              <a:t>probabilities</a:t>
            </a:r>
            <a:r>
              <a:rPr lang="en">
                <a:solidFill>
                  <a:schemeClr val="dk1"/>
                </a:solidFill>
              </a:rPr>
              <a:t> of the recognized tokens and gives the most probable output.</a:t>
            </a:r>
            <a:endParaRPr>
              <a:solidFill>
                <a:schemeClr val="dk1"/>
              </a:solidFill>
            </a:endParaRPr>
          </a:p>
        </p:txBody>
      </p:sp>
      <p:sp>
        <p:nvSpPr>
          <p:cNvPr id="169" name="Google Shape;169;p32"/>
          <p:cNvSpPr/>
          <p:nvPr/>
        </p:nvSpPr>
        <p:spPr>
          <a:xfrm>
            <a:off x="540150" y="4506600"/>
            <a:ext cx="475800" cy="18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3"/>
          <p:cNvSpPr txBox="1"/>
          <p:nvPr>
            <p:ph type="title"/>
          </p:nvPr>
        </p:nvSpPr>
        <p:spPr>
          <a:xfrm>
            <a:off x="225425" y="257675"/>
            <a:ext cx="375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Details</a:t>
            </a:r>
            <a:endParaRPr/>
          </a:p>
        </p:txBody>
      </p:sp>
      <p:sp>
        <p:nvSpPr>
          <p:cNvPr id="175" name="Google Shape;175;p33"/>
          <p:cNvSpPr/>
          <p:nvPr/>
        </p:nvSpPr>
        <p:spPr>
          <a:xfrm>
            <a:off x="5804575" y="57975"/>
            <a:ext cx="1354500" cy="12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Prefix Length</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ctr">
              <a:spcBef>
                <a:spcPts val="0"/>
              </a:spcBef>
              <a:spcAft>
                <a:spcPts val="0"/>
              </a:spcAft>
              <a:buNone/>
            </a:pPr>
            <a:r>
              <a:rPr b="1" lang="en" sz="2100">
                <a:latin typeface="Proxima Nova"/>
                <a:ea typeface="Proxima Nova"/>
                <a:cs typeface="Proxima Nova"/>
                <a:sym typeface="Proxima Nova"/>
              </a:rPr>
              <a:t>10</a:t>
            </a:r>
            <a:endParaRPr b="1" sz="21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6" name="Google Shape;176;p33"/>
          <p:cNvSpPr/>
          <p:nvPr/>
        </p:nvSpPr>
        <p:spPr>
          <a:xfrm>
            <a:off x="5804575" y="1521988"/>
            <a:ext cx="1354500" cy="12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Epoch Num</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ctr">
              <a:spcBef>
                <a:spcPts val="0"/>
              </a:spcBef>
              <a:spcAft>
                <a:spcPts val="0"/>
              </a:spcAft>
              <a:buNone/>
            </a:pPr>
            <a:r>
              <a:rPr b="1" lang="en" sz="2100">
                <a:latin typeface="Proxima Nova"/>
                <a:ea typeface="Proxima Nova"/>
                <a:cs typeface="Proxima Nova"/>
                <a:sym typeface="Proxima Nova"/>
              </a:rPr>
              <a:t>10</a:t>
            </a:r>
            <a:endParaRPr b="1" sz="21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7" name="Google Shape;177;p33"/>
          <p:cNvSpPr/>
          <p:nvPr/>
        </p:nvSpPr>
        <p:spPr>
          <a:xfrm>
            <a:off x="7504950" y="521150"/>
            <a:ext cx="1354500" cy="12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Batch</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Size</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ctr">
              <a:spcBef>
                <a:spcPts val="0"/>
              </a:spcBef>
              <a:spcAft>
                <a:spcPts val="0"/>
              </a:spcAft>
              <a:buNone/>
            </a:pPr>
            <a:r>
              <a:rPr b="1" lang="en" sz="2100">
                <a:latin typeface="Proxima Nova"/>
                <a:ea typeface="Proxima Nova"/>
                <a:cs typeface="Proxima Nova"/>
                <a:sym typeface="Proxima Nova"/>
              </a:rPr>
              <a:t>4</a:t>
            </a:r>
            <a:r>
              <a:rPr b="1" lang="en" sz="2100">
                <a:latin typeface="Proxima Nova"/>
                <a:ea typeface="Proxima Nova"/>
                <a:cs typeface="Proxima Nova"/>
                <a:sym typeface="Proxima Nova"/>
              </a:rPr>
              <a:t>0</a:t>
            </a:r>
            <a:endParaRPr b="1" sz="21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8" name="Google Shape;178;p33"/>
          <p:cNvSpPr/>
          <p:nvPr/>
        </p:nvSpPr>
        <p:spPr>
          <a:xfrm>
            <a:off x="5804575" y="3082000"/>
            <a:ext cx="1354500" cy="12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Optimizer</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ctr">
              <a:spcBef>
                <a:spcPts val="0"/>
              </a:spcBef>
              <a:spcAft>
                <a:spcPts val="0"/>
              </a:spcAft>
              <a:buNone/>
            </a:pPr>
            <a:r>
              <a:rPr b="1" lang="en" sz="1700">
                <a:latin typeface="Proxima Nova"/>
                <a:ea typeface="Proxima Nova"/>
                <a:cs typeface="Proxima Nova"/>
                <a:sym typeface="Proxima Nova"/>
              </a:rPr>
              <a:t>AdamW</a:t>
            </a:r>
            <a:endParaRPr b="1" sz="17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9" name="Google Shape;179;p33"/>
          <p:cNvSpPr/>
          <p:nvPr/>
        </p:nvSpPr>
        <p:spPr>
          <a:xfrm>
            <a:off x="7504950" y="2126250"/>
            <a:ext cx="1354500" cy="12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Learning </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Rate</a:t>
            </a:r>
            <a:endParaRPr>
              <a:latin typeface="Proxima Nova"/>
              <a:ea typeface="Proxima Nova"/>
              <a:cs typeface="Proxima Nova"/>
              <a:sym typeface="Proxima Nova"/>
            </a:endParaRPr>
          </a:p>
          <a:p>
            <a:pPr indent="0" lvl="0" marL="0" rtl="0" algn="ctr">
              <a:spcBef>
                <a:spcPts val="0"/>
              </a:spcBef>
              <a:spcAft>
                <a:spcPts val="0"/>
              </a:spcAft>
              <a:buNone/>
            </a:pPr>
            <a:r>
              <a:rPr b="1" lang="en" sz="1500">
                <a:latin typeface="Proxima Nova"/>
                <a:ea typeface="Proxima Nova"/>
                <a:cs typeface="Proxima Nova"/>
                <a:sym typeface="Proxima Nova"/>
              </a:rPr>
              <a:t>0.00002</a:t>
            </a:r>
            <a:endParaRPr b="1" sz="15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80" name="Google Shape;180;p33"/>
          <p:cNvSpPr txBox="1"/>
          <p:nvPr/>
        </p:nvSpPr>
        <p:spPr>
          <a:xfrm>
            <a:off x="225425" y="1176250"/>
            <a:ext cx="43776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We observed that increasing the size of the prefix length, up to a certain value, improves the performance of the model in an underlying task.</a:t>
            </a:r>
            <a:endParaRPr sz="1600">
              <a:latin typeface="Proxima Nova"/>
              <a:ea typeface="Proxima Nova"/>
              <a:cs typeface="Proxima Nova"/>
              <a:sym typeface="Proxima Nova"/>
            </a:endParaRPr>
          </a:p>
        </p:txBody>
      </p:sp>
      <p:sp>
        <p:nvSpPr>
          <p:cNvPr id="181" name="Google Shape;181;p33"/>
          <p:cNvSpPr/>
          <p:nvPr/>
        </p:nvSpPr>
        <p:spPr>
          <a:xfrm>
            <a:off x="7504950" y="3677800"/>
            <a:ext cx="1354500" cy="1281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Max Caption Size</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ctr">
              <a:spcBef>
                <a:spcPts val="0"/>
              </a:spcBef>
              <a:spcAft>
                <a:spcPts val="0"/>
              </a:spcAft>
              <a:buNone/>
            </a:pPr>
            <a:r>
              <a:rPr b="1" lang="en" sz="1700">
                <a:latin typeface="Proxima Nova"/>
                <a:ea typeface="Proxima Nova"/>
                <a:cs typeface="Proxima Nova"/>
                <a:sym typeface="Proxima Nova"/>
              </a:rPr>
              <a:t>67</a:t>
            </a:r>
            <a:endParaRPr b="1" sz="1700">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82" name="Google Shape;182;p33"/>
          <p:cNvSpPr txBox="1"/>
          <p:nvPr/>
        </p:nvSpPr>
        <p:spPr>
          <a:xfrm>
            <a:off x="225425" y="2422150"/>
            <a:ext cx="47001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We constrained it to 10 to abide by the memory space.</a:t>
            </a:r>
            <a:endParaRPr sz="1600">
              <a:latin typeface="Proxima Nova"/>
              <a:ea typeface="Proxima Nova"/>
              <a:cs typeface="Proxima Nova"/>
              <a:sym typeface="Proxima Nova"/>
            </a:endParaRPr>
          </a:p>
        </p:txBody>
      </p:sp>
      <p:sp>
        <p:nvSpPr>
          <p:cNvPr id="183" name="Google Shape;183;p33"/>
          <p:cNvSpPr txBox="1"/>
          <p:nvPr/>
        </p:nvSpPr>
        <p:spPr>
          <a:xfrm>
            <a:off x="225425" y="3207100"/>
            <a:ext cx="45957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The smaller learning rate and batch size allows for optimal set of weights to be determined.</a:t>
            </a:r>
            <a:endParaRPr/>
          </a:p>
        </p:txBody>
      </p:sp>
      <p:sp>
        <p:nvSpPr>
          <p:cNvPr id="184" name="Google Shape;184;p33"/>
          <p:cNvSpPr txBox="1"/>
          <p:nvPr/>
        </p:nvSpPr>
        <p:spPr>
          <a:xfrm>
            <a:off x="225425" y="4208300"/>
            <a:ext cx="42168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AdamW allows for quicker training of the mapping.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